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797675" cy="987266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arzyna Ptak" initials="KP" lastIdx="1" clrIdx="0">
    <p:extLst>
      <p:ext uri="{19B8F6BF-5375-455C-9EA6-DF929625EA0E}">
        <p15:presenceInfo xmlns:p15="http://schemas.microsoft.com/office/powerpoint/2012/main" userId="S::kp@srodmiescietychy.onmicrosoft.com::f3369373-5079-423f-bfde-9f252268f8a6" providerId="AD"/>
      </p:ext>
    </p:extLst>
  </p:cmAuthor>
  <p:cmAuthor id="2" name="Karolina Langer" initials="KL" lastIdx="2" clrIdx="1">
    <p:extLst>
      <p:ext uri="{19B8F6BF-5375-455C-9EA6-DF929625EA0E}">
        <p15:presenceInfo xmlns:p15="http://schemas.microsoft.com/office/powerpoint/2012/main" userId="Karolina Lang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226" autoAdjust="0"/>
  </p:normalViewPr>
  <p:slideViewPr>
    <p:cSldViewPr snapToGrid="0">
      <p:cViewPr varScale="1">
        <p:scale>
          <a:sx n="106" d="100"/>
          <a:sy n="106" d="100"/>
        </p:scale>
        <p:origin x="7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3E3E58-8340-4CD9-A820-D0AFB3B5FA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06D624F-88AD-407C-BE83-475E236C1F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446491C-C8BF-4CE9-AB7D-8D379A46D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EBB7-9A24-4DEB-B463-E39AF955B5B0}" type="datetimeFigureOut">
              <a:rPr lang="pl-PL" smtClean="0"/>
              <a:t>21.12.2023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E8F2F0C-03C8-4CDA-BA9F-E5925C1CB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40FE550-B6D2-4B73-B0C7-FE477C084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CA9C-5C5B-42E5-9800-3B9D73E147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8381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DF3FA1-5E5B-469E-A953-A928F8A5F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2727216-78CA-42C5-A1FC-92E8D6C6BB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2FA02AF-9F70-4327-A143-8A6DB9285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EBB7-9A24-4DEB-B463-E39AF955B5B0}" type="datetimeFigureOut">
              <a:rPr lang="pl-PL" smtClean="0"/>
              <a:t>21.12.2023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CE01409-44EC-4C6F-9E7C-AD9DC6E00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D4E423F-A619-4AE4-B6EA-569A020FB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CA9C-5C5B-42E5-9800-3B9D73E147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806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27F27E6F-E728-46FD-B71F-DB6772ACF0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D722B7F-1B3D-48D1-8B86-3A706E79CF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16C6EB8-3C5C-4998-B4AE-7FCAC9D36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EBB7-9A24-4DEB-B463-E39AF955B5B0}" type="datetimeFigureOut">
              <a:rPr lang="pl-PL" smtClean="0"/>
              <a:t>21.12.2023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D6F7687-0176-4D11-A9C5-279EBA29A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A256927-E3CE-48A2-9E79-794CD52F8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CA9C-5C5B-42E5-9800-3B9D73E147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1003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CD6F63-75A4-446E-81BB-3AEBECB92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19EFF7-5837-426A-8FC3-7448A63F2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28CC1F5-2F48-4AF6-9325-BF09A8254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EBB7-9A24-4DEB-B463-E39AF955B5B0}" type="datetimeFigureOut">
              <a:rPr lang="pl-PL" smtClean="0"/>
              <a:t>21.12.2023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715A9FA-5967-4428-A333-A3108451B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0BF1990-9974-4908-A8E5-B6615A3E8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CA9C-5C5B-42E5-9800-3B9D73E147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5053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A2B91-DF6E-4A4E-991A-924831423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8E2C4DC-D2A0-4E0A-8321-235156243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6A81624-A800-4908-8109-74D36C928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EBB7-9A24-4DEB-B463-E39AF955B5B0}" type="datetimeFigureOut">
              <a:rPr lang="pl-PL" smtClean="0"/>
              <a:t>21.12.2023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CFAF06B-FB2C-4754-A38C-6A59346F9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DC60332-7B94-4384-BDE6-EFD37E5F6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CA9C-5C5B-42E5-9800-3B9D73E147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3978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F30283-0529-45A1-8F57-1DB405D02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71E984-CDB4-4BA1-A973-B32BF3830E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3848983-A65F-41AB-BE16-49CADAB188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DF37CD1-BBCE-401E-BE71-0AB643FDC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EBB7-9A24-4DEB-B463-E39AF955B5B0}" type="datetimeFigureOut">
              <a:rPr lang="pl-PL" smtClean="0"/>
              <a:t>21.12.2023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452871E-F48F-48CD-A500-F53F2AFF9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F512A49-374A-4669-BF87-C9D8CDBED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CA9C-5C5B-42E5-9800-3B9D73E147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6941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1955F3-46AF-4D45-B08F-FF174EC41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BE276F7-EC2D-410A-A024-6809808DED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19BDA91-FA2F-4789-A44C-909C12AF52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A53DAC6-224D-4108-B6FC-A91BEDB663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D728F71-7C0B-4810-A67F-B477B77017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085846F3-75DB-4F60-BB17-D982743C3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EBB7-9A24-4DEB-B463-E39AF955B5B0}" type="datetimeFigureOut">
              <a:rPr lang="pl-PL" smtClean="0"/>
              <a:t>21.12.2023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DCE583AA-1984-4C0F-AA44-D5A81419E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1B9C21E4-4EC3-442F-B672-181E388A3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CA9C-5C5B-42E5-9800-3B9D73E147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859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AA214B-A2E2-45C0-B363-1388DAAA7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A65CEFE-394C-4B10-85A7-F9B624FDE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EBB7-9A24-4DEB-B463-E39AF955B5B0}" type="datetimeFigureOut">
              <a:rPr lang="pl-PL" smtClean="0"/>
              <a:t>21.12.2023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819B70B9-55AF-4AF3-BD6F-B4225ACB7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0CC0490-79C0-4AEB-AC8C-04CAF7323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CA9C-5C5B-42E5-9800-3B9D73E147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151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DFCAECD-DEF4-49FE-AF40-57DCE81DB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EBB7-9A24-4DEB-B463-E39AF955B5B0}" type="datetimeFigureOut">
              <a:rPr lang="pl-PL" smtClean="0"/>
              <a:t>21.12.2023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CB18F02A-6150-4470-B631-C65041EFA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E165FC7-F577-41EA-85A5-FB08C3C25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CA9C-5C5B-42E5-9800-3B9D73E147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1977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8A6FAC-7BC3-4EB9-B993-1FC2859C1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80E4AA-1AAD-46ED-B304-6A2A044E9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309A661-D868-45D7-8B21-B10559142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396F467-5D1B-4E46-8407-F67CABB76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EBB7-9A24-4DEB-B463-E39AF955B5B0}" type="datetimeFigureOut">
              <a:rPr lang="pl-PL" smtClean="0"/>
              <a:t>21.12.2023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B6BD921-2C05-4796-A069-DAC1B212E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E61BDBB-4013-4DBF-8267-154165D3C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CA9C-5C5B-42E5-9800-3B9D73E147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803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6173E4-CB04-4821-9614-24ED8A085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B9D39B3-1379-4D6F-8A61-3CC2843BCD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281B905-B6F9-4B7A-A5F2-33938C09EF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C624C3A-8328-4EE8-8E35-2366B42C9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EBB7-9A24-4DEB-B463-E39AF955B5B0}" type="datetimeFigureOut">
              <a:rPr lang="pl-PL" smtClean="0"/>
              <a:t>21.12.2023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06F93F0-CAA9-498E-A64C-17DC5F140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D4AE93D-0E78-4BE6-A95F-C66B2D71B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DCA9C-5C5B-42E5-9800-3B9D73E147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572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6E9F068D-58B4-4FE1-82DB-CF4F7D49F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729BDBB-4673-40B1-B616-140BF48B8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F3982B3-6CB1-4697-9CB4-09483484AA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2EBB7-9A24-4DEB-B463-E39AF955B5B0}" type="datetimeFigureOut">
              <a:rPr lang="pl-PL" smtClean="0"/>
              <a:t>21.12.2023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7CA5DFC-DC45-48D7-913F-1845E76BBB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EC74B57-DC10-4C42-906D-32CADDAA72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DCA9C-5C5B-42E5-9800-3B9D73E147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7389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1" name="Łącznik prosty 90">
            <a:extLst>
              <a:ext uri="{FF2B5EF4-FFF2-40B4-BE49-F238E27FC236}">
                <a16:creationId xmlns:a16="http://schemas.microsoft.com/office/drawing/2014/main" id="{09CCEE8B-065B-168F-0429-CF54B96344A6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2301953" y="5485645"/>
            <a:ext cx="0" cy="7431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Łącznik prosty 80">
            <a:extLst>
              <a:ext uri="{FF2B5EF4-FFF2-40B4-BE49-F238E27FC236}">
                <a16:creationId xmlns:a16="http://schemas.microsoft.com/office/drawing/2014/main" id="{EE537C3D-817E-46D5-4318-67357A7E8023}"/>
              </a:ext>
            </a:extLst>
          </p:cNvPr>
          <p:cNvCxnSpPr>
            <a:stCxn id="16" idx="2"/>
            <a:endCxn id="34" idx="0"/>
          </p:cNvCxnSpPr>
          <p:nvPr/>
        </p:nvCxnSpPr>
        <p:spPr>
          <a:xfrm>
            <a:off x="11261726" y="2899461"/>
            <a:ext cx="24073" cy="10374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Łącznik prosty 78">
            <a:extLst>
              <a:ext uri="{FF2B5EF4-FFF2-40B4-BE49-F238E27FC236}">
                <a16:creationId xmlns:a16="http://schemas.microsoft.com/office/drawing/2014/main" id="{B5DD02E9-0480-4E61-A924-599D68CAD744}"/>
              </a:ext>
            </a:extLst>
          </p:cNvPr>
          <p:cNvCxnSpPr>
            <a:stCxn id="13" idx="2"/>
            <a:endCxn id="32" idx="0"/>
          </p:cNvCxnSpPr>
          <p:nvPr/>
        </p:nvCxnSpPr>
        <p:spPr>
          <a:xfrm>
            <a:off x="9685307" y="2899461"/>
            <a:ext cx="21796" cy="10374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Łącznik prosty 72">
            <a:extLst>
              <a:ext uri="{FF2B5EF4-FFF2-40B4-BE49-F238E27FC236}">
                <a16:creationId xmlns:a16="http://schemas.microsoft.com/office/drawing/2014/main" id="{C59F143D-D8DC-3E96-B68B-8B69D4BA403A}"/>
              </a:ext>
            </a:extLst>
          </p:cNvPr>
          <p:cNvCxnSpPr>
            <a:cxnSpLocks/>
            <a:stCxn id="14" idx="2"/>
            <a:endCxn id="29" idx="0"/>
          </p:cNvCxnSpPr>
          <p:nvPr/>
        </p:nvCxnSpPr>
        <p:spPr>
          <a:xfrm flipH="1">
            <a:off x="6102036" y="2891819"/>
            <a:ext cx="9032" cy="10509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Łącznik prosty 70">
            <a:extLst>
              <a:ext uri="{FF2B5EF4-FFF2-40B4-BE49-F238E27FC236}">
                <a16:creationId xmlns:a16="http://schemas.microsoft.com/office/drawing/2014/main" id="{8099B713-DECB-BA2B-66FC-A852BF3CCC7E}"/>
              </a:ext>
            </a:extLst>
          </p:cNvPr>
          <p:cNvCxnSpPr>
            <a:stCxn id="12" idx="2"/>
          </p:cNvCxnSpPr>
          <p:nvPr/>
        </p:nvCxnSpPr>
        <p:spPr>
          <a:xfrm flipH="1">
            <a:off x="3987320" y="2891820"/>
            <a:ext cx="4515" cy="12697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Łącznik prosty 68">
            <a:extLst>
              <a:ext uri="{FF2B5EF4-FFF2-40B4-BE49-F238E27FC236}">
                <a16:creationId xmlns:a16="http://schemas.microsoft.com/office/drawing/2014/main" id="{6593D940-BC1B-C5AE-A331-2A36A064F41C}"/>
              </a:ext>
            </a:extLst>
          </p:cNvPr>
          <p:cNvCxnSpPr>
            <a:cxnSpLocks/>
            <a:stCxn id="10" idx="2"/>
            <a:endCxn id="22" idx="0"/>
          </p:cNvCxnSpPr>
          <p:nvPr/>
        </p:nvCxnSpPr>
        <p:spPr>
          <a:xfrm>
            <a:off x="960410" y="2891820"/>
            <a:ext cx="0" cy="1374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>
            <a:extLst>
              <a:ext uri="{FF2B5EF4-FFF2-40B4-BE49-F238E27FC236}">
                <a16:creationId xmlns:a16="http://schemas.microsoft.com/office/drawing/2014/main" id="{D487F195-2A3A-71A4-898F-5A31BA2EA915}"/>
              </a:ext>
            </a:extLst>
          </p:cNvPr>
          <p:cNvSpPr/>
          <p:nvPr/>
        </p:nvSpPr>
        <p:spPr>
          <a:xfrm>
            <a:off x="3603279" y="90535"/>
            <a:ext cx="4128380" cy="28971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ZGROMADZENIE WSPÓLNIKÓW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89CDDCB-B147-2FF4-FC82-E2D139E545AA}"/>
              </a:ext>
            </a:extLst>
          </p:cNvPr>
          <p:cNvSpPr/>
          <p:nvPr/>
        </p:nvSpPr>
        <p:spPr>
          <a:xfrm>
            <a:off x="3603279" y="685046"/>
            <a:ext cx="4128380" cy="28971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RADA NADZORCZA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B8E84525-3688-F1B6-05FB-A2A0A9359E1B}"/>
              </a:ext>
            </a:extLst>
          </p:cNvPr>
          <p:cNvSpPr/>
          <p:nvPr/>
        </p:nvSpPr>
        <p:spPr>
          <a:xfrm>
            <a:off x="3603279" y="1279557"/>
            <a:ext cx="4128380" cy="28971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ZARZĄD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08DE091F-7B9B-1C48-8A0D-47E006BDC4B3}"/>
              </a:ext>
            </a:extLst>
          </p:cNvPr>
          <p:cNvSpPr/>
          <p:nvPr/>
        </p:nvSpPr>
        <p:spPr>
          <a:xfrm>
            <a:off x="1644821" y="4880572"/>
            <a:ext cx="1314263" cy="60507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>
                <a:solidFill>
                  <a:schemeClr val="tx1"/>
                </a:solidFill>
              </a:rPr>
              <a:t>DZIAŁ ORGANIZACYJNO- PRAWNY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34F3C5F7-0D66-0E25-9DC1-6B3DC8E0607F}"/>
              </a:ext>
            </a:extLst>
          </p:cNvPr>
          <p:cNvSpPr/>
          <p:nvPr/>
        </p:nvSpPr>
        <p:spPr>
          <a:xfrm>
            <a:off x="303278" y="2286747"/>
            <a:ext cx="1314263" cy="60507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>
                <a:solidFill>
                  <a:schemeClr val="tx1"/>
                </a:solidFill>
              </a:rPr>
              <a:t>DZIAŁ FINANSOWO-KSIĘGOWY</a:t>
            </a: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C2265E26-8B58-6CB7-E898-F98E570D91F8}"/>
              </a:ext>
            </a:extLst>
          </p:cNvPr>
          <p:cNvSpPr/>
          <p:nvPr/>
        </p:nvSpPr>
        <p:spPr>
          <a:xfrm>
            <a:off x="7625259" y="4438777"/>
            <a:ext cx="1314263" cy="60507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dirty="0">
                <a:solidFill>
                  <a:schemeClr val="tx1"/>
                </a:solidFill>
              </a:rPr>
              <a:t>SAMODZIELNE STANOWISKA DS. CONTROLINGU I WINDYKACJI</a:t>
            </a:r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A6487F60-7948-41E6-34DA-02DE632390BE}"/>
              </a:ext>
            </a:extLst>
          </p:cNvPr>
          <p:cNvSpPr/>
          <p:nvPr/>
        </p:nvSpPr>
        <p:spPr>
          <a:xfrm>
            <a:off x="3334703" y="2286747"/>
            <a:ext cx="1314263" cy="60507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>
                <a:solidFill>
                  <a:schemeClr val="tx1"/>
                </a:solidFill>
              </a:rPr>
              <a:t>DZIAŁ NIERUCHOMOŚCI I INWESTYCJI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D921594-9C2F-A6A1-1B2D-6243B8942885}"/>
              </a:ext>
            </a:extLst>
          </p:cNvPr>
          <p:cNvSpPr/>
          <p:nvPr/>
        </p:nvSpPr>
        <p:spPr>
          <a:xfrm>
            <a:off x="9028175" y="2294388"/>
            <a:ext cx="1314263" cy="60507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>
                <a:solidFill>
                  <a:schemeClr val="tx1"/>
                </a:solidFill>
              </a:rPr>
              <a:t>DZIAŁ SPRZEDAŻY I MARKETINGU</a:t>
            </a:r>
          </a:p>
        </p:txBody>
      </p:sp>
      <p:sp>
        <p:nvSpPr>
          <p:cNvPr id="14" name="Prostokąt 13">
            <a:extLst>
              <a:ext uri="{FF2B5EF4-FFF2-40B4-BE49-F238E27FC236}">
                <a16:creationId xmlns:a16="http://schemas.microsoft.com/office/drawing/2014/main" id="{3C0D403D-9480-9600-46AA-67713CDA5D84}"/>
              </a:ext>
            </a:extLst>
          </p:cNvPr>
          <p:cNvSpPr/>
          <p:nvPr/>
        </p:nvSpPr>
        <p:spPr>
          <a:xfrm>
            <a:off x="5453936" y="2286746"/>
            <a:ext cx="1314263" cy="60507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>
                <a:solidFill>
                  <a:schemeClr val="tx1"/>
                </a:solidFill>
              </a:rPr>
              <a:t>DZIAŁ TECHNICZNY</a:t>
            </a:r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id="{F7C49D2D-02C9-D0A5-23C7-53C4BDCF19FC}"/>
              </a:ext>
            </a:extLst>
          </p:cNvPr>
          <p:cNvSpPr/>
          <p:nvPr/>
        </p:nvSpPr>
        <p:spPr>
          <a:xfrm>
            <a:off x="7451757" y="2271227"/>
            <a:ext cx="1314263" cy="60507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>
                <a:solidFill>
                  <a:schemeClr val="tx1"/>
                </a:solidFill>
              </a:rPr>
              <a:t>DZIAŁ </a:t>
            </a:r>
            <a:r>
              <a:rPr lang="pl-PL" sz="1150" dirty="0">
                <a:solidFill>
                  <a:schemeClr val="tx1"/>
                </a:solidFill>
              </a:rPr>
              <a:t>TELEKOMUNIKACJI</a:t>
            </a:r>
          </a:p>
        </p:txBody>
      </p:sp>
      <p:sp>
        <p:nvSpPr>
          <p:cNvPr id="16" name="Prostokąt 15">
            <a:extLst>
              <a:ext uri="{FF2B5EF4-FFF2-40B4-BE49-F238E27FC236}">
                <a16:creationId xmlns:a16="http://schemas.microsoft.com/office/drawing/2014/main" id="{B81FEDFE-4AEA-B209-073C-F3276684631C}"/>
              </a:ext>
            </a:extLst>
          </p:cNvPr>
          <p:cNvSpPr/>
          <p:nvPr/>
        </p:nvSpPr>
        <p:spPr>
          <a:xfrm>
            <a:off x="10604594" y="2294388"/>
            <a:ext cx="1314263" cy="60507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>
                <a:solidFill>
                  <a:schemeClr val="tx1"/>
                </a:solidFill>
              </a:rPr>
              <a:t>REDAKCJA</a:t>
            </a:r>
            <a:endParaRPr lang="pl-PL" sz="1150" dirty="0">
              <a:solidFill>
                <a:schemeClr val="tx1"/>
              </a:solidFill>
            </a:endParaRPr>
          </a:p>
        </p:txBody>
      </p:sp>
      <p:sp>
        <p:nvSpPr>
          <p:cNvPr id="17" name="Prostokąt 16">
            <a:extLst>
              <a:ext uri="{FF2B5EF4-FFF2-40B4-BE49-F238E27FC236}">
                <a16:creationId xmlns:a16="http://schemas.microsoft.com/office/drawing/2014/main" id="{80457040-8D61-5387-8E38-9A7FC6D20190}"/>
              </a:ext>
            </a:extLst>
          </p:cNvPr>
          <p:cNvSpPr/>
          <p:nvPr/>
        </p:nvSpPr>
        <p:spPr>
          <a:xfrm>
            <a:off x="27252" y="5744791"/>
            <a:ext cx="1519474" cy="6050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50" dirty="0"/>
              <a:t>Główny Specjalista ds. Zamówień Publicznych i Organizacyjno- Prawnych</a:t>
            </a:r>
          </a:p>
        </p:txBody>
      </p:sp>
      <p:sp>
        <p:nvSpPr>
          <p:cNvPr id="18" name="Prostokąt 17">
            <a:extLst>
              <a:ext uri="{FF2B5EF4-FFF2-40B4-BE49-F238E27FC236}">
                <a16:creationId xmlns:a16="http://schemas.microsoft.com/office/drawing/2014/main" id="{764DCF53-9FE6-54C9-C6AA-5E185D98A68E}"/>
              </a:ext>
            </a:extLst>
          </p:cNvPr>
          <p:cNvSpPr/>
          <p:nvPr/>
        </p:nvSpPr>
        <p:spPr>
          <a:xfrm>
            <a:off x="4786181" y="5764667"/>
            <a:ext cx="1422902" cy="60507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>
                <a:solidFill>
                  <a:schemeClr val="tx1"/>
                </a:solidFill>
              </a:rPr>
              <a:t>INSPEKTOR OCHRONY DANYCH OSOBOWYCH</a:t>
            </a:r>
          </a:p>
        </p:txBody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id="{0808D9D5-92E1-147B-1215-C0DB21DF9C74}"/>
              </a:ext>
            </a:extLst>
          </p:cNvPr>
          <p:cNvSpPr/>
          <p:nvPr/>
        </p:nvSpPr>
        <p:spPr>
          <a:xfrm>
            <a:off x="1653262" y="5744791"/>
            <a:ext cx="1314263" cy="6050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/>
              <a:t>Specjalista ds. Kadr i Płac</a:t>
            </a:r>
          </a:p>
        </p:txBody>
      </p:sp>
      <p:sp>
        <p:nvSpPr>
          <p:cNvPr id="20" name="Prostokąt 19">
            <a:extLst>
              <a:ext uri="{FF2B5EF4-FFF2-40B4-BE49-F238E27FC236}">
                <a16:creationId xmlns:a16="http://schemas.microsoft.com/office/drawing/2014/main" id="{E87CF1E7-9957-DD45-8C1E-753D86682129}"/>
              </a:ext>
            </a:extLst>
          </p:cNvPr>
          <p:cNvSpPr/>
          <p:nvPr/>
        </p:nvSpPr>
        <p:spPr>
          <a:xfrm>
            <a:off x="3068899" y="5754496"/>
            <a:ext cx="1314263" cy="6050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/>
              <a:t>Referent ds. Administracyjnych</a:t>
            </a:r>
          </a:p>
        </p:txBody>
      </p:sp>
      <p:sp>
        <p:nvSpPr>
          <p:cNvPr id="21" name="Prostokąt 20">
            <a:extLst>
              <a:ext uri="{FF2B5EF4-FFF2-40B4-BE49-F238E27FC236}">
                <a16:creationId xmlns:a16="http://schemas.microsoft.com/office/drawing/2014/main" id="{6C6AD69A-A17B-B9D0-EFC7-F2969086B3F7}"/>
              </a:ext>
            </a:extLst>
          </p:cNvPr>
          <p:cNvSpPr/>
          <p:nvPr/>
        </p:nvSpPr>
        <p:spPr>
          <a:xfrm>
            <a:off x="294234" y="3126464"/>
            <a:ext cx="1314263" cy="332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/>
              <a:t>Główny Księgowy</a:t>
            </a:r>
          </a:p>
        </p:txBody>
      </p:sp>
      <p:sp>
        <p:nvSpPr>
          <p:cNvPr id="22" name="Prostokąt 21">
            <a:extLst>
              <a:ext uri="{FF2B5EF4-FFF2-40B4-BE49-F238E27FC236}">
                <a16:creationId xmlns:a16="http://schemas.microsoft.com/office/drawing/2014/main" id="{752874E7-D75C-D587-EFF4-ACA40DCE9AC1}"/>
              </a:ext>
            </a:extLst>
          </p:cNvPr>
          <p:cNvSpPr/>
          <p:nvPr/>
        </p:nvSpPr>
        <p:spPr>
          <a:xfrm>
            <a:off x="303278" y="4265973"/>
            <a:ext cx="1314263" cy="4201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/>
              <a:t>Specjalista ds. Rachunkowości</a:t>
            </a:r>
          </a:p>
        </p:txBody>
      </p:sp>
      <p:sp>
        <p:nvSpPr>
          <p:cNvPr id="23" name="Prostokąt 22">
            <a:extLst>
              <a:ext uri="{FF2B5EF4-FFF2-40B4-BE49-F238E27FC236}">
                <a16:creationId xmlns:a16="http://schemas.microsoft.com/office/drawing/2014/main" id="{04CE3D5E-D082-81BB-F905-55EE3A279B9E}"/>
              </a:ext>
            </a:extLst>
          </p:cNvPr>
          <p:cNvSpPr/>
          <p:nvPr/>
        </p:nvSpPr>
        <p:spPr>
          <a:xfrm>
            <a:off x="8340040" y="5439622"/>
            <a:ext cx="1314263" cy="3504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dirty="0"/>
              <a:t>Kierownik ds. controlingu</a:t>
            </a:r>
          </a:p>
        </p:txBody>
      </p:sp>
      <p:sp>
        <p:nvSpPr>
          <p:cNvPr id="24" name="Prostokąt 23">
            <a:extLst>
              <a:ext uri="{FF2B5EF4-FFF2-40B4-BE49-F238E27FC236}">
                <a16:creationId xmlns:a16="http://schemas.microsoft.com/office/drawing/2014/main" id="{DABC7A7C-723F-BE57-BCA2-F5D844DC2956}"/>
              </a:ext>
            </a:extLst>
          </p:cNvPr>
          <p:cNvSpPr/>
          <p:nvPr/>
        </p:nvSpPr>
        <p:spPr>
          <a:xfrm>
            <a:off x="6939189" y="5439622"/>
            <a:ext cx="1314263" cy="3579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dirty="0"/>
              <a:t>Specjalista ds. windykacji</a:t>
            </a:r>
          </a:p>
        </p:txBody>
      </p:sp>
      <p:sp>
        <p:nvSpPr>
          <p:cNvPr id="26" name="Prostokąt 25">
            <a:extLst>
              <a:ext uri="{FF2B5EF4-FFF2-40B4-BE49-F238E27FC236}">
                <a16:creationId xmlns:a16="http://schemas.microsoft.com/office/drawing/2014/main" id="{4CC8C96C-5E9A-B42B-01F1-42EED9E3E148}"/>
              </a:ext>
            </a:extLst>
          </p:cNvPr>
          <p:cNvSpPr/>
          <p:nvPr/>
        </p:nvSpPr>
        <p:spPr>
          <a:xfrm>
            <a:off x="3334702" y="3125150"/>
            <a:ext cx="1314263" cy="4494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dirty="0"/>
              <a:t>Dyrektor ds. Nieruchomości i Inwestycji</a:t>
            </a:r>
          </a:p>
        </p:txBody>
      </p:sp>
      <p:sp>
        <p:nvSpPr>
          <p:cNvPr id="27" name="Prostokąt 26">
            <a:extLst>
              <a:ext uri="{FF2B5EF4-FFF2-40B4-BE49-F238E27FC236}">
                <a16:creationId xmlns:a16="http://schemas.microsoft.com/office/drawing/2014/main" id="{2006B049-F4D2-A262-2372-32DD54BE0BC7}"/>
              </a:ext>
            </a:extLst>
          </p:cNvPr>
          <p:cNvSpPr/>
          <p:nvPr/>
        </p:nvSpPr>
        <p:spPr>
          <a:xfrm>
            <a:off x="3040860" y="3923268"/>
            <a:ext cx="1908400" cy="8795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000" dirty="0">
                <a:solidFill>
                  <a:schemeClr val="bg1"/>
                </a:solidFill>
              </a:rPr>
              <a:t>Kierownik Obiektu THT,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000" dirty="0">
                <a:solidFill>
                  <a:schemeClr val="bg1"/>
                </a:solidFill>
              </a:rPr>
              <a:t>Kierownik Obiektu TM,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000" dirty="0">
                <a:solidFill>
                  <a:schemeClr val="bg1"/>
                </a:solidFill>
              </a:rPr>
              <a:t>Kierownik ds. Nieruchomości,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000" dirty="0">
                <a:solidFill>
                  <a:schemeClr val="bg1"/>
                </a:solidFill>
              </a:rPr>
              <a:t>Specjalista ds. Nieruchomości,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000" dirty="0">
                <a:solidFill>
                  <a:schemeClr val="bg1"/>
                </a:solidFill>
              </a:rPr>
              <a:t>Referent ds. Nieruchomości.</a:t>
            </a:r>
          </a:p>
        </p:txBody>
      </p:sp>
      <p:sp>
        <p:nvSpPr>
          <p:cNvPr id="28" name="Prostokąt 27">
            <a:extLst>
              <a:ext uri="{FF2B5EF4-FFF2-40B4-BE49-F238E27FC236}">
                <a16:creationId xmlns:a16="http://schemas.microsoft.com/office/drawing/2014/main" id="{EDB941D0-2C51-16E6-9A90-55565D570054}"/>
              </a:ext>
            </a:extLst>
          </p:cNvPr>
          <p:cNvSpPr/>
          <p:nvPr/>
        </p:nvSpPr>
        <p:spPr>
          <a:xfrm>
            <a:off x="5497632" y="3125150"/>
            <a:ext cx="1314263" cy="4494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dirty="0"/>
              <a:t>Kierownik Techniczny Obiektów</a:t>
            </a:r>
          </a:p>
        </p:txBody>
      </p:sp>
      <p:sp>
        <p:nvSpPr>
          <p:cNvPr id="29" name="Prostokąt 28">
            <a:extLst>
              <a:ext uri="{FF2B5EF4-FFF2-40B4-BE49-F238E27FC236}">
                <a16:creationId xmlns:a16="http://schemas.microsoft.com/office/drawing/2014/main" id="{7EFA809D-26AD-4FA7-A60E-E00DFDF4D4FE}"/>
              </a:ext>
            </a:extLst>
          </p:cNvPr>
          <p:cNvSpPr/>
          <p:nvPr/>
        </p:nvSpPr>
        <p:spPr>
          <a:xfrm>
            <a:off x="5444904" y="3942809"/>
            <a:ext cx="1314263" cy="4494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dirty="0"/>
              <a:t>Pracownik Gospodarczy</a:t>
            </a:r>
          </a:p>
        </p:txBody>
      </p:sp>
      <p:sp>
        <p:nvSpPr>
          <p:cNvPr id="30" name="Prostokąt 29">
            <a:extLst>
              <a:ext uri="{FF2B5EF4-FFF2-40B4-BE49-F238E27FC236}">
                <a16:creationId xmlns:a16="http://schemas.microsoft.com/office/drawing/2014/main" id="{F06BC0A4-753F-8838-C6A6-D522593B72CB}"/>
              </a:ext>
            </a:extLst>
          </p:cNvPr>
          <p:cNvSpPr/>
          <p:nvPr/>
        </p:nvSpPr>
        <p:spPr>
          <a:xfrm>
            <a:off x="7451756" y="3131746"/>
            <a:ext cx="1314263" cy="4494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dirty="0"/>
              <a:t>Specjalista ds. infrastruktury telekomunikacyjnej</a:t>
            </a:r>
          </a:p>
        </p:txBody>
      </p:sp>
      <p:sp>
        <p:nvSpPr>
          <p:cNvPr id="31" name="Prostokąt 30">
            <a:extLst>
              <a:ext uri="{FF2B5EF4-FFF2-40B4-BE49-F238E27FC236}">
                <a16:creationId xmlns:a16="http://schemas.microsoft.com/office/drawing/2014/main" id="{5597093D-75F9-3EAF-ACE8-DCF899D16DDC}"/>
              </a:ext>
            </a:extLst>
          </p:cNvPr>
          <p:cNvSpPr/>
          <p:nvPr/>
        </p:nvSpPr>
        <p:spPr>
          <a:xfrm>
            <a:off x="9045922" y="3131746"/>
            <a:ext cx="1314263" cy="4494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dirty="0"/>
              <a:t>Dyrektor ds. Sprzedaży i Marketingu</a:t>
            </a:r>
          </a:p>
        </p:txBody>
      </p:sp>
      <p:sp>
        <p:nvSpPr>
          <p:cNvPr id="32" name="Prostokąt 31">
            <a:extLst>
              <a:ext uri="{FF2B5EF4-FFF2-40B4-BE49-F238E27FC236}">
                <a16:creationId xmlns:a16="http://schemas.microsoft.com/office/drawing/2014/main" id="{B0BB72A8-9B68-802C-EF10-EF068DC89664}"/>
              </a:ext>
            </a:extLst>
          </p:cNvPr>
          <p:cNvSpPr/>
          <p:nvPr/>
        </p:nvSpPr>
        <p:spPr>
          <a:xfrm>
            <a:off x="9049971" y="3936884"/>
            <a:ext cx="1314263" cy="4494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dirty="0"/>
              <a:t>Samodzielny specjalista ds. sprzedaży reklamy</a:t>
            </a:r>
          </a:p>
        </p:txBody>
      </p:sp>
      <p:sp>
        <p:nvSpPr>
          <p:cNvPr id="33" name="Prostokąt 32">
            <a:extLst>
              <a:ext uri="{FF2B5EF4-FFF2-40B4-BE49-F238E27FC236}">
                <a16:creationId xmlns:a16="http://schemas.microsoft.com/office/drawing/2014/main" id="{C0942CC5-9C37-9A4D-E4E0-38444BFEB336}"/>
              </a:ext>
            </a:extLst>
          </p:cNvPr>
          <p:cNvSpPr/>
          <p:nvPr/>
        </p:nvSpPr>
        <p:spPr>
          <a:xfrm>
            <a:off x="10596246" y="3125149"/>
            <a:ext cx="1314263" cy="4494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dirty="0"/>
              <a:t>Redaktor Naczelny</a:t>
            </a:r>
          </a:p>
        </p:txBody>
      </p:sp>
      <p:sp>
        <p:nvSpPr>
          <p:cNvPr id="34" name="Prostokąt 33">
            <a:extLst>
              <a:ext uri="{FF2B5EF4-FFF2-40B4-BE49-F238E27FC236}">
                <a16:creationId xmlns:a16="http://schemas.microsoft.com/office/drawing/2014/main" id="{85D254A3-2F30-4F9D-0572-FDA285EE00DD}"/>
              </a:ext>
            </a:extLst>
          </p:cNvPr>
          <p:cNvSpPr/>
          <p:nvPr/>
        </p:nvSpPr>
        <p:spPr>
          <a:xfrm>
            <a:off x="10628667" y="3936884"/>
            <a:ext cx="1314263" cy="4494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dirty="0"/>
              <a:t>Zespół dziennikarzy</a:t>
            </a:r>
          </a:p>
        </p:txBody>
      </p:sp>
      <p:cxnSp>
        <p:nvCxnSpPr>
          <p:cNvPr id="36" name="Łącznik prosty 35">
            <a:extLst>
              <a:ext uri="{FF2B5EF4-FFF2-40B4-BE49-F238E27FC236}">
                <a16:creationId xmlns:a16="http://schemas.microsoft.com/office/drawing/2014/main" id="{85084958-7972-3033-64E1-E6CA15A79208}"/>
              </a:ext>
            </a:extLst>
          </p:cNvPr>
          <p:cNvCxnSpPr>
            <a:endCxn id="6" idx="0"/>
          </p:cNvCxnSpPr>
          <p:nvPr/>
        </p:nvCxnSpPr>
        <p:spPr>
          <a:xfrm>
            <a:off x="5667469" y="380246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Łącznik prosty 37">
            <a:extLst>
              <a:ext uri="{FF2B5EF4-FFF2-40B4-BE49-F238E27FC236}">
                <a16:creationId xmlns:a16="http://schemas.microsoft.com/office/drawing/2014/main" id="{CB619CD3-0783-B1CE-5EFF-66C3E8E25128}"/>
              </a:ext>
            </a:extLst>
          </p:cNvPr>
          <p:cNvCxnSpPr/>
          <p:nvPr/>
        </p:nvCxnSpPr>
        <p:spPr>
          <a:xfrm>
            <a:off x="5667469" y="974757"/>
            <a:ext cx="0" cy="4496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Łącznik prosty 39">
            <a:extLst>
              <a:ext uri="{FF2B5EF4-FFF2-40B4-BE49-F238E27FC236}">
                <a16:creationId xmlns:a16="http://schemas.microsoft.com/office/drawing/2014/main" id="{574F5A07-4E61-4552-4F05-F3E22C2F81F8}"/>
              </a:ext>
            </a:extLst>
          </p:cNvPr>
          <p:cNvCxnSpPr>
            <a:stCxn id="7" idx="2"/>
          </p:cNvCxnSpPr>
          <p:nvPr/>
        </p:nvCxnSpPr>
        <p:spPr>
          <a:xfrm>
            <a:off x="5667469" y="1569268"/>
            <a:ext cx="0" cy="223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y 41">
            <a:extLst>
              <a:ext uri="{FF2B5EF4-FFF2-40B4-BE49-F238E27FC236}">
                <a16:creationId xmlns:a16="http://schemas.microsoft.com/office/drawing/2014/main" id="{156B85D3-EE15-7BD8-9A3A-37E6D9D599D3}"/>
              </a:ext>
            </a:extLst>
          </p:cNvPr>
          <p:cNvCxnSpPr>
            <a:cxnSpLocks/>
          </p:cNvCxnSpPr>
          <p:nvPr/>
        </p:nvCxnSpPr>
        <p:spPr>
          <a:xfrm>
            <a:off x="-81504" y="1792586"/>
            <a:ext cx="123851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Łącznik prosty 47">
            <a:extLst>
              <a:ext uri="{FF2B5EF4-FFF2-40B4-BE49-F238E27FC236}">
                <a16:creationId xmlns:a16="http://schemas.microsoft.com/office/drawing/2014/main" id="{92640817-8687-47D3-2382-A11D50A53536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960410" y="1784827"/>
            <a:ext cx="0" cy="501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y 50">
            <a:extLst>
              <a:ext uri="{FF2B5EF4-FFF2-40B4-BE49-F238E27FC236}">
                <a16:creationId xmlns:a16="http://schemas.microsoft.com/office/drawing/2014/main" id="{1C21D671-1CE0-DEC3-C126-CCB7D537DBC6}"/>
              </a:ext>
            </a:extLst>
          </p:cNvPr>
          <p:cNvCxnSpPr>
            <a:stCxn id="8" idx="0"/>
          </p:cNvCxnSpPr>
          <p:nvPr/>
        </p:nvCxnSpPr>
        <p:spPr>
          <a:xfrm flipH="1" flipV="1">
            <a:off x="2301952" y="1792586"/>
            <a:ext cx="1" cy="30879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Łącznik prosty 52">
            <a:extLst>
              <a:ext uri="{FF2B5EF4-FFF2-40B4-BE49-F238E27FC236}">
                <a16:creationId xmlns:a16="http://schemas.microsoft.com/office/drawing/2014/main" id="{A5470AD1-BBCD-AF4E-A30A-2954C8166BBF}"/>
              </a:ext>
            </a:extLst>
          </p:cNvPr>
          <p:cNvCxnSpPr>
            <a:stCxn id="12" idx="0"/>
          </p:cNvCxnSpPr>
          <p:nvPr/>
        </p:nvCxnSpPr>
        <p:spPr>
          <a:xfrm flipH="1" flipV="1">
            <a:off x="3987320" y="1792586"/>
            <a:ext cx="4515" cy="4941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Łącznik prosty 54">
            <a:extLst>
              <a:ext uri="{FF2B5EF4-FFF2-40B4-BE49-F238E27FC236}">
                <a16:creationId xmlns:a16="http://schemas.microsoft.com/office/drawing/2014/main" id="{299A18C9-0968-9EE4-C1E5-3BFC6D2B7EA7}"/>
              </a:ext>
            </a:extLst>
          </p:cNvPr>
          <p:cNvCxnSpPr/>
          <p:nvPr/>
        </p:nvCxnSpPr>
        <p:spPr>
          <a:xfrm>
            <a:off x="5078994" y="1792586"/>
            <a:ext cx="0" cy="39857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Łącznik prosty 56">
            <a:extLst>
              <a:ext uri="{FF2B5EF4-FFF2-40B4-BE49-F238E27FC236}">
                <a16:creationId xmlns:a16="http://schemas.microsoft.com/office/drawing/2014/main" id="{1F39C499-D313-3C05-8EA6-A9B1D7644919}"/>
              </a:ext>
            </a:extLst>
          </p:cNvPr>
          <p:cNvCxnSpPr>
            <a:endCxn id="14" idx="0"/>
          </p:cNvCxnSpPr>
          <p:nvPr/>
        </p:nvCxnSpPr>
        <p:spPr>
          <a:xfrm>
            <a:off x="6111066" y="1792586"/>
            <a:ext cx="2" cy="494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Łącznik prosty 58">
            <a:extLst>
              <a:ext uri="{FF2B5EF4-FFF2-40B4-BE49-F238E27FC236}">
                <a16:creationId xmlns:a16="http://schemas.microsoft.com/office/drawing/2014/main" id="{E2795BAF-052B-B696-C5EE-D9EF2645435A}"/>
              </a:ext>
            </a:extLst>
          </p:cNvPr>
          <p:cNvCxnSpPr/>
          <p:nvPr/>
        </p:nvCxnSpPr>
        <p:spPr>
          <a:xfrm>
            <a:off x="7106970" y="1792586"/>
            <a:ext cx="0" cy="29487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Łącznik prosty 60">
            <a:extLst>
              <a:ext uri="{FF2B5EF4-FFF2-40B4-BE49-F238E27FC236}">
                <a16:creationId xmlns:a16="http://schemas.microsoft.com/office/drawing/2014/main" id="{B9EE64A3-BF91-DA96-0196-9DA200366E3D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7126488" y="4734719"/>
            <a:ext cx="498771" cy="65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Łącznik prosty 62">
            <a:extLst>
              <a:ext uri="{FF2B5EF4-FFF2-40B4-BE49-F238E27FC236}">
                <a16:creationId xmlns:a16="http://schemas.microsoft.com/office/drawing/2014/main" id="{74F08765-D380-05FA-B9FC-04741F712C3B}"/>
              </a:ext>
            </a:extLst>
          </p:cNvPr>
          <p:cNvCxnSpPr>
            <a:stCxn id="15" idx="0"/>
          </p:cNvCxnSpPr>
          <p:nvPr/>
        </p:nvCxnSpPr>
        <p:spPr>
          <a:xfrm flipH="1" flipV="1">
            <a:off x="8108887" y="1792586"/>
            <a:ext cx="2" cy="4786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Łącznik prosty 64">
            <a:extLst>
              <a:ext uri="{FF2B5EF4-FFF2-40B4-BE49-F238E27FC236}">
                <a16:creationId xmlns:a16="http://schemas.microsoft.com/office/drawing/2014/main" id="{D874B351-2630-7E61-A7E5-0A4DD2B81957}"/>
              </a:ext>
            </a:extLst>
          </p:cNvPr>
          <p:cNvCxnSpPr>
            <a:stCxn id="13" idx="0"/>
          </p:cNvCxnSpPr>
          <p:nvPr/>
        </p:nvCxnSpPr>
        <p:spPr>
          <a:xfrm flipH="1" flipV="1">
            <a:off x="9685306" y="1792586"/>
            <a:ext cx="1" cy="5018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Łącznik prosty 66">
            <a:extLst>
              <a:ext uri="{FF2B5EF4-FFF2-40B4-BE49-F238E27FC236}">
                <a16:creationId xmlns:a16="http://schemas.microsoft.com/office/drawing/2014/main" id="{E0395E70-7AB8-9FBA-1DA2-D57D90322DE3}"/>
              </a:ext>
            </a:extLst>
          </p:cNvPr>
          <p:cNvCxnSpPr>
            <a:stCxn id="16" idx="0"/>
          </p:cNvCxnSpPr>
          <p:nvPr/>
        </p:nvCxnSpPr>
        <p:spPr>
          <a:xfrm flipH="1" flipV="1">
            <a:off x="11253377" y="1792586"/>
            <a:ext cx="8349" cy="5018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Łącznik prosty 76">
            <a:extLst>
              <a:ext uri="{FF2B5EF4-FFF2-40B4-BE49-F238E27FC236}">
                <a16:creationId xmlns:a16="http://schemas.microsoft.com/office/drawing/2014/main" id="{9CA546A1-FF38-4A02-DE2A-84A3FDC178B5}"/>
              </a:ext>
            </a:extLst>
          </p:cNvPr>
          <p:cNvCxnSpPr>
            <a:stCxn id="15" idx="2"/>
            <a:endCxn id="30" idx="0"/>
          </p:cNvCxnSpPr>
          <p:nvPr/>
        </p:nvCxnSpPr>
        <p:spPr>
          <a:xfrm flipH="1">
            <a:off x="8108888" y="2876300"/>
            <a:ext cx="1" cy="2554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Łącznik prosty 82">
            <a:extLst>
              <a:ext uri="{FF2B5EF4-FFF2-40B4-BE49-F238E27FC236}">
                <a16:creationId xmlns:a16="http://schemas.microsoft.com/office/drawing/2014/main" id="{A3654CCB-091F-ADF2-A4E5-652B5D82E059}"/>
              </a:ext>
            </a:extLst>
          </p:cNvPr>
          <p:cNvCxnSpPr>
            <a:stCxn id="11" idx="2"/>
            <a:endCxn id="24" idx="0"/>
          </p:cNvCxnSpPr>
          <p:nvPr/>
        </p:nvCxnSpPr>
        <p:spPr>
          <a:xfrm flipH="1">
            <a:off x="7596321" y="5043850"/>
            <a:ext cx="686070" cy="395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Łącznik prosty 84">
            <a:extLst>
              <a:ext uri="{FF2B5EF4-FFF2-40B4-BE49-F238E27FC236}">
                <a16:creationId xmlns:a16="http://schemas.microsoft.com/office/drawing/2014/main" id="{DD38D851-B907-DE09-586D-3E879EFCC28E}"/>
              </a:ext>
            </a:extLst>
          </p:cNvPr>
          <p:cNvCxnSpPr>
            <a:stCxn id="11" idx="2"/>
            <a:endCxn id="23" idx="0"/>
          </p:cNvCxnSpPr>
          <p:nvPr/>
        </p:nvCxnSpPr>
        <p:spPr>
          <a:xfrm>
            <a:off x="8282391" y="5043850"/>
            <a:ext cx="714781" cy="395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Łącznik prosty 86">
            <a:extLst>
              <a:ext uri="{FF2B5EF4-FFF2-40B4-BE49-F238E27FC236}">
                <a16:creationId xmlns:a16="http://schemas.microsoft.com/office/drawing/2014/main" id="{8B8E3072-1FD5-6004-DE89-28037A45201E}"/>
              </a:ext>
            </a:extLst>
          </p:cNvPr>
          <p:cNvCxnSpPr>
            <a:stCxn id="8" idx="2"/>
            <a:endCxn id="17" idx="0"/>
          </p:cNvCxnSpPr>
          <p:nvPr/>
        </p:nvCxnSpPr>
        <p:spPr>
          <a:xfrm flipH="1">
            <a:off x="786989" y="5485645"/>
            <a:ext cx="1514964" cy="2591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Łącznik prosty 88">
            <a:extLst>
              <a:ext uri="{FF2B5EF4-FFF2-40B4-BE49-F238E27FC236}">
                <a16:creationId xmlns:a16="http://schemas.microsoft.com/office/drawing/2014/main" id="{1547B36E-8C8F-F195-BB4D-FC739FE35A49}"/>
              </a:ext>
            </a:extLst>
          </p:cNvPr>
          <p:cNvCxnSpPr>
            <a:stCxn id="8" idx="2"/>
            <a:endCxn id="20" idx="0"/>
          </p:cNvCxnSpPr>
          <p:nvPr/>
        </p:nvCxnSpPr>
        <p:spPr>
          <a:xfrm>
            <a:off x="2301953" y="5485645"/>
            <a:ext cx="1424078" cy="2688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pole tekstowe 92">
            <a:extLst>
              <a:ext uri="{FF2B5EF4-FFF2-40B4-BE49-F238E27FC236}">
                <a16:creationId xmlns:a16="http://schemas.microsoft.com/office/drawing/2014/main" id="{04830368-EDC0-4644-24F9-60597CD62507}"/>
              </a:ext>
            </a:extLst>
          </p:cNvPr>
          <p:cNvSpPr txBox="1"/>
          <p:nvPr/>
        </p:nvSpPr>
        <p:spPr>
          <a:xfrm>
            <a:off x="294234" y="235390"/>
            <a:ext cx="18936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dirty="0"/>
              <a:t>Schemat organizacyjny „Śródmieście” Sp. z o.o.</a:t>
            </a:r>
          </a:p>
        </p:txBody>
      </p:sp>
      <p:sp>
        <p:nvSpPr>
          <p:cNvPr id="94" name="pole tekstowe 93">
            <a:extLst>
              <a:ext uri="{FF2B5EF4-FFF2-40B4-BE49-F238E27FC236}">
                <a16:creationId xmlns:a16="http://schemas.microsoft.com/office/drawing/2014/main" id="{B207B2A9-62AB-0E6C-05DF-DE6AA55B9279}"/>
              </a:ext>
            </a:extLst>
          </p:cNvPr>
          <p:cNvSpPr txBox="1"/>
          <p:nvPr/>
        </p:nvSpPr>
        <p:spPr>
          <a:xfrm>
            <a:off x="10596246" y="281556"/>
            <a:ext cx="18936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1 listopad 2023</a:t>
            </a:r>
          </a:p>
        </p:txBody>
      </p:sp>
      <p:sp>
        <p:nvSpPr>
          <p:cNvPr id="95" name="Prostokąt 94">
            <a:extLst>
              <a:ext uri="{FF2B5EF4-FFF2-40B4-BE49-F238E27FC236}">
                <a16:creationId xmlns:a16="http://schemas.microsoft.com/office/drawing/2014/main" id="{8D0EDEE3-5F4C-4975-FF67-0DD84D0319E2}"/>
              </a:ext>
            </a:extLst>
          </p:cNvPr>
          <p:cNvSpPr/>
          <p:nvPr/>
        </p:nvSpPr>
        <p:spPr>
          <a:xfrm>
            <a:off x="9947462" y="4437334"/>
            <a:ext cx="1314263" cy="60507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dirty="0">
                <a:solidFill>
                  <a:schemeClr val="tx1"/>
                </a:solidFill>
              </a:rPr>
              <a:t>SAMODZIELNE STANOWISKO DS. MARKETINGU</a:t>
            </a:r>
          </a:p>
        </p:txBody>
      </p:sp>
      <p:sp>
        <p:nvSpPr>
          <p:cNvPr id="96" name="Prostokąt 95">
            <a:extLst>
              <a:ext uri="{FF2B5EF4-FFF2-40B4-BE49-F238E27FC236}">
                <a16:creationId xmlns:a16="http://schemas.microsoft.com/office/drawing/2014/main" id="{6C6A2C45-6610-B963-301B-D686A2A21D94}"/>
              </a:ext>
            </a:extLst>
          </p:cNvPr>
          <p:cNvSpPr/>
          <p:nvPr/>
        </p:nvSpPr>
        <p:spPr>
          <a:xfrm>
            <a:off x="9951371" y="5447149"/>
            <a:ext cx="1314263" cy="3504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dirty="0"/>
              <a:t>Kierownik ds. marketingu</a:t>
            </a:r>
          </a:p>
        </p:txBody>
      </p:sp>
      <p:cxnSp>
        <p:nvCxnSpPr>
          <p:cNvPr id="105" name="Łącznik prosty 104">
            <a:extLst>
              <a:ext uri="{FF2B5EF4-FFF2-40B4-BE49-F238E27FC236}">
                <a16:creationId xmlns:a16="http://schemas.microsoft.com/office/drawing/2014/main" id="{FDE87B30-23B8-F028-0717-55BB492DE5C3}"/>
              </a:ext>
            </a:extLst>
          </p:cNvPr>
          <p:cNvCxnSpPr>
            <a:stCxn id="95" idx="2"/>
            <a:endCxn id="96" idx="0"/>
          </p:cNvCxnSpPr>
          <p:nvPr/>
        </p:nvCxnSpPr>
        <p:spPr>
          <a:xfrm>
            <a:off x="10604594" y="5042407"/>
            <a:ext cx="3909" cy="404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Łącznik prosty 2">
            <a:extLst>
              <a:ext uri="{FF2B5EF4-FFF2-40B4-BE49-F238E27FC236}">
                <a16:creationId xmlns:a16="http://schemas.microsoft.com/office/drawing/2014/main" id="{9514CF60-5B14-B4C8-A5AB-D7AE05DC6F30}"/>
              </a:ext>
            </a:extLst>
          </p:cNvPr>
          <p:cNvCxnSpPr>
            <a:cxnSpLocks/>
          </p:cNvCxnSpPr>
          <p:nvPr/>
        </p:nvCxnSpPr>
        <p:spPr>
          <a:xfrm flipV="1">
            <a:off x="10474859" y="1792586"/>
            <a:ext cx="0" cy="26447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rostokąt 3">
            <a:extLst>
              <a:ext uri="{FF2B5EF4-FFF2-40B4-BE49-F238E27FC236}">
                <a16:creationId xmlns:a16="http://schemas.microsoft.com/office/drawing/2014/main" id="{70E7F87D-4464-8A6F-239B-405019DB8C8D}"/>
              </a:ext>
            </a:extLst>
          </p:cNvPr>
          <p:cNvSpPr/>
          <p:nvPr/>
        </p:nvSpPr>
        <p:spPr>
          <a:xfrm>
            <a:off x="294234" y="3640577"/>
            <a:ext cx="1314263" cy="4201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/>
              <a:t>Zastępca Głównej Księgowej</a:t>
            </a:r>
          </a:p>
        </p:txBody>
      </p:sp>
    </p:spTree>
    <p:extLst>
      <p:ext uri="{BB962C8B-B14F-4D97-AF65-F5344CB8AC3E}">
        <p14:creationId xmlns:p14="http://schemas.microsoft.com/office/powerpoint/2010/main" val="153314456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1749</TotalTime>
  <Words>149</Words>
  <Application>Microsoft Office PowerPoint</Application>
  <PresentationFormat>Panoramiczny</PresentationFormat>
  <Paragraphs>37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Katarzyna Ptak</dc:creator>
  <cp:lastModifiedBy>Srodmiescie Biuro</cp:lastModifiedBy>
  <cp:revision>85</cp:revision>
  <cp:lastPrinted>2023-12-13T09:25:36Z</cp:lastPrinted>
  <dcterms:created xsi:type="dcterms:W3CDTF">2021-03-31T18:06:11Z</dcterms:created>
  <dcterms:modified xsi:type="dcterms:W3CDTF">2023-12-21T09:57:24Z</dcterms:modified>
</cp:coreProperties>
</file>